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8F81B0-C8C9-4A63-8B4F-8CBA9FBD22CB}">
  <a:tblStyle styleId="{158F81B0-C8C9-4A63-8B4F-8CBA9FBD22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Had interest on underactuated Robotics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Inpsiration from Rocket Control, we want to build a controller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slide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slide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Kv is, (velocity constant or back emf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are torque vs speed relation for stepper vs servo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around with the stepper motor in the maker space, but someone stole it or something.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slide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slide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first couple weeks we worked on understanding the CF2 open source softwares: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Python library to upload code to perform different flight patterns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Virtualbox</a:t>
            </a:r>
            <a:r>
              <a:rPr lang="en"/>
              <a:t> to do controlling on use different built in softwares to control and get data measurement from the drone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lphaL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The software, firmware and utilities have functionality such as logging, real-time parameter setting and wireless firmware updates.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 complete development environment for most of the subsystems is available in a virtual machine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After understanding the drone specs, we started with designing our rotating arm 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Challenges:</a:t>
            </a:r>
            <a:endParaRPr sz="1500"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maximum weight 42g → payload 15g  </a:t>
            </a:r>
            <a:endParaRPr sz="15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Too little space to implement the driver 9cm^2 grid</a:t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Almost two weeks redeisgned and added some modifications → follow the pictures 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process to pick the ideal motor for controller was also constrained by max payload  of the drone and the driver’s power supply.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→ CF motor was ideal since they were light and were able to spin at a </a:t>
            </a:r>
            <a:r>
              <a:rPr lang="en" sz="1600"/>
              <a:t>decent</a:t>
            </a:r>
            <a:r>
              <a:rPr lang="en" sz="1600"/>
              <a:t> speed  with less than a volt 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Initially</a:t>
            </a:r>
            <a:r>
              <a:rPr lang="en" sz="1400"/>
              <a:t> as planned in last quarter we wanted to have our own PCB: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Spent half a week to come up with schematics and design our circuit but then 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found out about unused IO pins on CF2 MCU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Component </a:t>
            </a:r>
            <a:r>
              <a:rPr lang="en" sz="1400"/>
              <a:t>redundancy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Communication issue between CF2 and controller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r>
              <a:rPr lang="en" sz="1400"/>
              <a:t>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our input signals would be mapped to only one MCU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no need to take another step in transmitting signal to another MCU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programming MCU is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Bi-directional 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sources of  VCC were needed  in order to get the circuit to 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Unidirectional: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down resistor was not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Fried a motor so addeda 10 ohm resistor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the uni-directional motor on the drone: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our own jst connectors in place of battery and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that made us underestimate the project 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assumed we could program the CF2 MCU in order to generate a PWM signal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Now coding a simple PWM took us 80 lines of code in very low level c language and takes → a minute every time we wanted to upload the code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problems into the smallest and easiest sub problems possible: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circuit → bi/uni directional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PS4 controller for a week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encoder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ideas and lessons we had learned came back to us: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circuit : common ground, pull down resistor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Newton’s second law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Fixture design : Use of Foam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but not least:    Quadcopter dynamics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Didn’t get a chance to work on it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→ consider the possibility of serial communication and come up with ways around controller dynamics in order to switch the coding to an easier high level platform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jpg"/><Relationship Id="rId4" Type="http://schemas.openxmlformats.org/officeDocument/2006/relationships/image" Target="../media/image36.png"/><Relationship Id="rId5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8.jpg"/><Relationship Id="rId5" Type="http://schemas.openxmlformats.org/officeDocument/2006/relationships/image" Target="../media/image47.jpg"/><Relationship Id="rId6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Relationship Id="rId5" Type="http://schemas.openxmlformats.org/officeDocument/2006/relationships/image" Target="../media/image17.png"/><Relationship Id="rId6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7.png"/><Relationship Id="rId6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49.jpg"/><Relationship Id="rId5" Type="http://schemas.openxmlformats.org/officeDocument/2006/relationships/image" Target="../media/image28.png"/><Relationship Id="rId6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Relationship Id="rId4" Type="http://schemas.openxmlformats.org/officeDocument/2006/relationships/image" Target="../media/image25.jpg"/><Relationship Id="rId5" Type="http://schemas.openxmlformats.org/officeDocument/2006/relationships/image" Target="../media/image39.png"/><Relationship Id="rId6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51.jpg"/><Relationship Id="rId5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Relationship Id="rId4" Type="http://schemas.openxmlformats.org/officeDocument/2006/relationships/image" Target="../media/image5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Relationship Id="rId4" Type="http://schemas.openxmlformats.org/officeDocument/2006/relationships/image" Target="../media/image44.jpg"/><Relationship Id="rId5" Type="http://schemas.openxmlformats.org/officeDocument/2006/relationships/image" Target="../media/image32.jpg"/><Relationship Id="rId6" Type="http://schemas.openxmlformats.org/officeDocument/2006/relationships/image" Target="../media/image2.jpg"/><Relationship Id="rId7" Type="http://schemas.openxmlformats.org/officeDocument/2006/relationships/hyperlink" Target="https://www.youtube.com/watch?v=o9f2x5YUPo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2.jp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2.jpg"/><Relationship Id="rId8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46.png"/><Relationship Id="rId5" Type="http://schemas.openxmlformats.org/officeDocument/2006/relationships/image" Target="../media/image2.jpg"/><Relationship Id="rId6" Type="http://schemas.openxmlformats.org/officeDocument/2006/relationships/image" Target="../media/image62.png"/><Relationship Id="rId7" Type="http://schemas.openxmlformats.org/officeDocument/2006/relationships/image" Target="../media/image58.pn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2.jp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8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Relationship Id="rId4" Type="http://schemas.openxmlformats.org/officeDocument/2006/relationships/image" Target="../media/image90.jpg"/><Relationship Id="rId5" Type="http://schemas.openxmlformats.org/officeDocument/2006/relationships/image" Target="../media/image80.png"/><Relationship Id="rId6" Type="http://schemas.openxmlformats.org/officeDocument/2006/relationships/image" Target="../media/image75.jpg"/><Relationship Id="rId7" Type="http://schemas.openxmlformats.org/officeDocument/2006/relationships/image" Target="../media/image92.jpg"/><Relationship Id="rId8" Type="http://schemas.openxmlformats.org/officeDocument/2006/relationships/hyperlink" Target="https://youtu.be/xGmaOrivyy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2.jpg"/><Relationship Id="rId9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183 DB </a:t>
            </a:r>
            <a:r>
              <a:rPr lang="en"/>
              <a:t>Weekly</a:t>
            </a:r>
            <a:r>
              <a:rPr lang="en"/>
              <a:t> Report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 </a:t>
            </a:r>
            <a:br>
              <a:rPr lang="en"/>
            </a:br>
            <a:r>
              <a:rPr i="1" lang="en"/>
              <a:t>Team Parsley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 Li, Amir Omidfar, Wilson Chang, Angel Jimenez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0" l="16098" r="8848" t="28952"/>
          <a:stretch/>
        </p:blipFill>
        <p:spPr>
          <a:xfrm>
            <a:off x="3927625" y="3763800"/>
            <a:ext cx="1147900" cy="11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Implementation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State evolution equation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 -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Unfortunately, implementation in Matlab yield no solutions</a:t>
            </a:r>
            <a:r>
              <a:rPr lang="en"/>
              <a:t>...</a:t>
            </a:r>
            <a:r>
              <a:rPr lang="en"/>
              <a:t>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525" y="1549525"/>
            <a:ext cx="43815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75" y="2307125"/>
            <a:ext cx="20097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Modelling: Challenges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Rotation is hard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close form solution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Rely on numerical method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lot can go wrong</a:t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Building 3D Geometric Structure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25" y="2530075"/>
            <a:ext cx="4135128" cy="23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619725" y="2139950"/>
            <a:ext cx="358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Starting from measuring and sketching</a:t>
            </a:r>
            <a:endParaRPr b="1"/>
          </a:p>
        </p:txBody>
      </p:sp>
      <p:sp>
        <p:nvSpPr>
          <p:cNvPr id="186" name="Shape 186"/>
          <p:cNvSpPr txBox="1"/>
          <p:nvPr/>
        </p:nvSpPr>
        <p:spPr>
          <a:xfrm>
            <a:off x="5900125" y="2728425"/>
            <a:ext cx="4402200" cy="20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body -- Box shape: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-- Cylinder shape: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stick -- Cylinder shape: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-- Sphere shape: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 -- Cylinder shape: 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Propeller holder -- Cylinder shape:4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Propeller : 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74" y="3113325"/>
            <a:ext cx="933925" cy="7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564050" y="2139950"/>
            <a:ext cx="358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Making a list of geometric components</a:t>
            </a:r>
            <a:endParaRPr b="1"/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75" y="2519325"/>
            <a:ext cx="3451850" cy="21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319" y="2559957"/>
            <a:ext cx="2785500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6100" y="2519325"/>
            <a:ext cx="1257450" cy="20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176950" y="2089825"/>
            <a:ext cx="2514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Simulink: </a:t>
            </a:r>
            <a:r>
              <a:rPr b="1" lang="en"/>
              <a:t>3D world editor</a:t>
            </a:r>
            <a:endParaRPr b="1"/>
          </a:p>
        </p:txBody>
      </p:sp>
      <p:sp>
        <p:nvSpPr>
          <p:cNvPr id="200" name="Shape 200"/>
          <p:cNvSpPr txBox="1"/>
          <p:nvPr/>
        </p:nvSpPr>
        <p:spPr>
          <a:xfrm>
            <a:off x="4944676" y="2087275"/>
            <a:ext cx="4065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Axis-angle representation( Quaternion )</a:t>
            </a:r>
            <a:endParaRPr b="1"/>
          </a:p>
        </p:txBody>
      </p:sp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50" y="2246700"/>
            <a:ext cx="3532125" cy="26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275" y="2226726"/>
            <a:ext cx="3396675" cy="269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900" y="3137100"/>
            <a:ext cx="1006647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089025" y="1778050"/>
            <a:ext cx="2564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Starting with the main body</a:t>
            </a:r>
            <a:endParaRPr b="1"/>
          </a:p>
        </p:txBody>
      </p:sp>
      <p:sp>
        <p:nvSpPr>
          <p:cNvPr id="212" name="Shape 212"/>
          <p:cNvSpPr txBox="1"/>
          <p:nvPr/>
        </p:nvSpPr>
        <p:spPr>
          <a:xfrm>
            <a:off x="6264250" y="1816250"/>
            <a:ext cx="2564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motor</a:t>
            </a:r>
            <a:endParaRPr b="1"/>
          </a:p>
        </p:txBody>
      </p:sp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0" y="2323750"/>
            <a:ext cx="3840350" cy="240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876" y="2295201"/>
            <a:ext cx="3425950" cy="248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493" y="2906975"/>
            <a:ext cx="1099975" cy="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864850" y="1895575"/>
            <a:ext cx="2564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spinning stick</a:t>
            </a:r>
            <a:endParaRPr b="1"/>
          </a:p>
        </p:txBody>
      </p:sp>
      <p:sp>
        <p:nvSpPr>
          <p:cNvPr id="224" name="Shape 224"/>
          <p:cNvSpPr txBox="1"/>
          <p:nvPr/>
        </p:nvSpPr>
        <p:spPr>
          <a:xfrm>
            <a:off x="6323700" y="1962550"/>
            <a:ext cx="2564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mass</a:t>
            </a:r>
            <a:endParaRPr b="1"/>
          </a:p>
        </p:txBody>
      </p:sp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0" y="2329848"/>
            <a:ext cx="3577200" cy="246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700" y="2331000"/>
            <a:ext cx="3577200" cy="2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949" y="3017750"/>
            <a:ext cx="1006617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245850" y="1971775"/>
            <a:ext cx="25641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legs</a:t>
            </a:r>
            <a:endParaRPr b="1"/>
          </a:p>
        </p:txBody>
      </p:sp>
      <p:sp>
        <p:nvSpPr>
          <p:cNvPr id="236" name="Shape 236"/>
          <p:cNvSpPr txBox="1"/>
          <p:nvPr/>
        </p:nvSpPr>
        <p:spPr>
          <a:xfrm>
            <a:off x="5649300" y="2000900"/>
            <a:ext cx="308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propeller holders</a:t>
            </a:r>
            <a:endParaRPr b="1"/>
          </a:p>
        </p:txBody>
      </p:sp>
      <p:pic>
        <p:nvPicPr>
          <p:cNvPr id="237" name="Shape 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25" y="2340875"/>
            <a:ext cx="3623100" cy="24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175" y="2333525"/>
            <a:ext cx="3623100" cy="257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930" y="3239087"/>
            <a:ext cx="921234" cy="7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910600" y="1977375"/>
            <a:ext cx="2330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the propellers</a:t>
            </a:r>
            <a:endParaRPr b="1"/>
          </a:p>
        </p:txBody>
      </p:sp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Building</a:t>
            </a:r>
            <a:r>
              <a:rPr lang="en"/>
              <a:t> 3D Geometric Structure</a:t>
            </a:r>
            <a:endParaRPr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75" y="1756950"/>
            <a:ext cx="2159940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099" y="1985775"/>
            <a:ext cx="4451825" cy="28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325" y="2271575"/>
            <a:ext cx="5313999" cy="277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3410250" y="1822850"/>
            <a:ext cx="23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Simulink block diagram</a:t>
            </a:r>
            <a:endParaRPr b="1"/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Updating State Information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Underactuated Robotics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Interest on underactuated Robotics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use of system dynamics, more natural, cost and power efficient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Inspiration from Rocket Control, controller for steering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the possibility through a quadcopter</a:t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Updating State Information</a:t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00" y="2155600"/>
            <a:ext cx="8201094" cy="288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3011225" y="1757800"/>
            <a:ext cx="4402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net force calculating system</a:t>
            </a:r>
            <a:endParaRPr b="1"/>
          </a:p>
        </p:txBody>
      </p:sp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Updating State Information</a:t>
            </a:r>
            <a:endParaRPr/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700" y="2153125"/>
            <a:ext cx="3133925" cy="29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2873175" y="1750175"/>
            <a:ext cx="4402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net torque calculating system</a:t>
            </a:r>
            <a:endParaRPr b="1"/>
          </a:p>
        </p:txBody>
      </p:sp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Conclusion</a:t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3313"/>
            <a:ext cx="2543100" cy="21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00" y="2293225"/>
            <a:ext cx="2261631" cy="22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996" y="2975650"/>
            <a:ext cx="2979450" cy="12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471900" y="2001450"/>
            <a:ext cx="16758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spinning rate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3321925" y="1909725"/>
            <a:ext cx="2487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r>
              <a:rPr lang="en"/>
              <a:t> load/max load ratio</a:t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6447075" y="2591250"/>
            <a:ext cx="2487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parameter setting</a:t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85500" y="4724775"/>
            <a:ext cx="9175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Simulation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 Video: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https://www.youtube.com/watch?v=o9f2x5YUPoA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Challenges</a:t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471900" y="19114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Getting used to quaternion representation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Making assumptions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Adding more and more math details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Model and Simulation</a:t>
            </a:r>
            <a:endParaRPr/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 control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Deriving an exact mathematical model may be even harder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Spent 5 weeks on this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 started to shift towards the practical implementation</a:t>
            </a:r>
            <a:endParaRPr/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Difficulties</a:t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243400" y="1754750"/>
            <a:ext cx="5148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Vijay Kumar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becoming increasingly difficult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Redesign &amp; coaxial rotor design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Counter-Torque spin of mass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Refocus on mass actuator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" y="3401750"/>
            <a:ext cx="3320626" cy="1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340" y="1737275"/>
            <a:ext cx="3514910" cy="29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0674" y="2406850"/>
            <a:ext cx="1612430" cy="1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850" y="3469737"/>
            <a:ext cx="2028500" cy="160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Comparison: Torque &amp; Speed</a:t>
            </a:r>
            <a:endParaRPr/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3" name="Shape 333"/>
          <p:cNvGraphicFramePr/>
          <p:nvPr/>
        </p:nvGraphicFramePr>
        <p:xfrm>
          <a:off x="451613" y="195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{158F81B0-C8C9-4A63-8B4F-8CBA9FBD22CB}</a:tableStyleId>
              </a:tblPr>
              <a:tblGrid>
                <a:gridCol w="2246225"/>
                <a:gridCol w="3262225"/>
                <a:gridCol w="2754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lower speed, Torque control, encoder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Weight, size, energy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speed &amp; torque, energy efficient, 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Lower speed range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Permanent Magnet DC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 Starting torque, good speed regulation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Limited Torque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Series DC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Large Starting Torque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speed regulation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Shunt DC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 speed regulation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Starting Torque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Compound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 Starting Torque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Poor Speed Regulation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Conclusion</a:t>
            </a:r>
            <a:endParaRPr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1" name="Shape 341"/>
          <p:cNvGraphicFramePr/>
          <p:nvPr/>
        </p:nvGraphicFramePr>
        <p:xfrm>
          <a:off x="100875" y="18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{158F81B0-C8C9-4A63-8B4F-8CBA9FBD22CB}</a:tableStyleId>
              </a:tblPr>
              <a:tblGrid>
                <a:gridCol w="1642925"/>
                <a:gridCol w="1642925"/>
                <a:gridCol w="1642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Stepper w/ Enc.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Servo</a:t>
                      </a:r>
                      <a:r>
                        <a:rPr lang="en"/>
                        <a:t> w/ Enc.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Permanent Magnet DC</a:t>
                      </a:r>
                      <a:r>
                        <a:rPr lang="en"/>
                        <a:t> w/ Enc.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Stall Prevention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Stall Detection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Torque Control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tuning when commanding position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Heat due to full current draw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Lose torque as speed is increased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Increase current/torque to correct for errors in motor speed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 tuning when commanding position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Flat Torque vs speed curve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Absolute encoder allows the determination of position.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PID regulator 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calculate speed from angular position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2" name="Shape 342"/>
          <p:cNvSpPr txBox="1"/>
          <p:nvPr/>
        </p:nvSpPr>
        <p:spPr>
          <a:xfrm>
            <a:off x="5276600" y="2892675"/>
            <a:ext cx="35985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CrazyFlie Limitations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7mm brushed DC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Weight: 2.7g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Kv: 14000 rpm/V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Medium sized drone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Stepper or Servo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301" y="1487781"/>
            <a:ext cx="2080700" cy="163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000" y="1474175"/>
            <a:ext cx="2080700" cy="16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Control: Physical </a:t>
            </a:r>
            <a:r>
              <a:rPr lang="en"/>
              <a:t>Representation</a:t>
            </a:r>
            <a:r>
              <a:rPr lang="en"/>
              <a:t> </a:t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08375" y="1985425"/>
            <a:ext cx="33978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input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Rotational speed output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Rigid components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Constant E-Field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Friction Torque is proportional to angular velocity</a:t>
            </a:r>
            <a:endParaRPr/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41" y="1710200"/>
            <a:ext cx="4078734" cy="16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422" y="3409675"/>
            <a:ext cx="2765542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300" y="4300438"/>
            <a:ext cx="2127675" cy="6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326" y="3409675"/>
            <a:ext cx="2127675" cy="15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4100" y="1939625"/>
            <a:ext cx="14066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Control: Speed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107775" y="1682375"/>
            <a:ext cx="887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5" y="1885823"/>
            <a:ext cx="2432788" cy="21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75" y="2911549"/>
            <a:ext cx="1392541" cy="6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449" y="1741125"/>
            <a:ext cx="2970900" cy="25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88" y="4247113"/>
            <a:ext cx="42576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9250" y="1843550"/>
            <a:ext cx="3144201" cy="27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Mathematical Model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Simulation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Motor Exploration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Actual Implementation</a:t>
            </a:r>
            <a:endParaRPr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 and Expectation for demo</a:t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Control: Speed</a:t>
            </a:r>
            <a:endParaRPr/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25" y="1814826"/>
            <a:ext cx="5487974" cy="229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884" y="3257225"/>
            <a:ext cx="2373950" cy="6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289" y="1871138"/>
            <a:ext cx="3129124" cy="10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6625" y="4279613"/>
            <a:ext cx="38290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4400" y="4392575"/>
            <a:ext cx="1514568" cy="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Control: Position</a:t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471900" y="1919075"/>
            <a:ext cx="3469500" cy="17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Simulink Simscape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ssc_dcmotor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assumptions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DC Values need to be measured in lab</a:t>
            </a:r>
            <a:endParaRPr/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00" y="1658825"/>
            <a:ext cx="4053730" cy="34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728" y="4268047"/>
            <a:ext cx="5344616" cy="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8725" y="3629275"/>
            <a:ext cx="5193037" cy="7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471900" y="1919075"/>
            <a:ext cx="82221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Mathematical modeling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OCSM Dynamics can be tricky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Modeling various types of motors is time consuming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Motors we can test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of the motors we need</a:t>
            </a:r>
            <a:endParaRPr/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15875" y="1882575"/>
            <a:ext cx="90879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CF2.0 Software resources /coding: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412" y="2386074"/>
            <a:ext cx="3444126" cy="2414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5097238" y="2131725"/>
            <a:ext cx="3426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Activate PS4 controller</a:t>
            </a:r>
            <a:endParaRPr sz="1200"/>
          </a:p>
        </p:txBody>
      </p:sp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5" y="2386063"/>
            <a:ext cx="4326724" cy="1729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6213" y="2131725"/>
            <a:ext cx="3426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Getting sensor measurements from CF2.0 IMU</a:t>
            </a:r>
            <a:endParaRPr sz="1200"/>
          </a:p>
        </p:txBody>
      </p:sp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00" y="4204825"/>
            <a:ext cx="929125" cy="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0225" y="4239800"/>
            <a:ext cx="872485" cy="8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15875" y="1730175"/>
            <a:ext cx="90879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Rotating arm design: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" y="2307325"/>
            <a:ext cx="2252776" cy="1130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6" name="Shape 426"/>
          <p:cNvGraphicFramePr/>
          <p:nvPr/>
        </p:nvGraphicFramePr>
        <p:xfrm>
          <a:off x="126725" y="363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{158F81B0-C8C9-4A63-8B4F-8CBA9FBD22CB}</a:tableStyleId>
              </a:tblPr>
              <a:tblGrid>
                <a:gridCol w="1248050"/>
                <a:gridCol w="797950"/>
              </a:tblGrid>
              <a:tr h="362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Max Payload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 g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2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Motor weight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2.7g 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2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Spinning mass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&lt;10g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Shape 428"/>
          <p:cNvCxnSpPr/>
          <p:nvPr/>
        </p:nvCxnSpPr>
        <p:spPr>
          <a:xfrm flipH="1" rot="10800000">
            <a:off x="2721464" y="2900625"/>
            <a:ext cx="1546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225" y="1998825"/>
            <a:ext cx="1501426" cy="87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25" y="2977950"/>
            <a:ext cx="1501424" cy="9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2669875" y="2524775"/>
            <a:ext cx="1597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Modifications added</a:t>
            </a:r>
            <a:r>
              <a:rPr lang="en"/>
              <a:t> </a:t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473" y="1778937"/>
            <a:ext cx="1814902" cy="29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8357" y="3447712"/>
            <a:ext cx="1737941" cy="14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15875" y="1730175"/>
            <a:ext cx="9087900" cy="3041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Choose the DC motor to use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1" name="Shape 441"/>
          <p:cNvGraphicFramePr/>
          <p:nvPr/>
        </p:nvGraphicFramePr>
        <p:xfrm>
          <a:off x="306150" y="386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{158F81B0-C8C9-4A63-8B4F-8CBA9FBD22CB}</a:tableStyleId>
              </a:tblPr>
              <a:tblGrid>
                <a:gridCol w="1020025"/>
                <a:gridCol w="652175"/>
              </a:tblGrid>
              <a:tr h="20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Max Payload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 g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0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Motor weight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2.7g 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0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Spinning mass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&lt;10g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38" y="2142300"/>
            <a:ext cx="2182775" cy="13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3268100" y="2097550"/>
            <a:ext cx="35457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the same motor as CF2’s motors: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Mainly due the payload limit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Current and voltage ratings matched with our battery constraints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Rated voltage 4.2V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Rated current 1000mA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Test results in lab: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Run at V=0.5v, I=0.4A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Stall current~ 3.5A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Handle up to 40g mass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28050" y="1687450"/>
            <a:ext cx="9087900" cy="3041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Circuit Design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106800" y="2101875"/>
            <a:ext cx="38535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Initially began with designing schematics for PCB: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00" y="2439325"/>
            <a:ext cx="3006476" cy="22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5865475" y="2738350"/>
            <a:ext cx="640800" cy="60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3960175" y="2140150"/>
            <a:ext cx="49041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Needed Components: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MCU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Motor Driver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Voltage Regulator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/>
              <a:t>DC motor</a:t>
            </a:r>
            <a:endParaRPr sz="1200" u="sng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/>
              <a:t>Encoder</a:t>
            </a:r>
            <a:endParaRPr sz="1200" u="sng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Programmer pins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RF/Bluetooth Module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Same MCU as CF 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Voltage regulator is not needed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RF/Bluetooth module+programming (through micro usb is provided) 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More robust connection to user controller 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28050" y="1687450"/>
            <a:ext cx="9087900" cy="3041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Circuit Design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106800" y="2101875"/>
            <a:ext cx="31014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 decided to use the I/O pins on CF2 MCU: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IO 1: for PWM pin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VCC (3V)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A1 for Encoder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5865475" y="2738350"/>
            <a:ext cx="640800" cy="60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900" y="2500425"/>
            <a:ext cx="3902102" cy="18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28050" y="1687450"/>
            <a:ext cx="9087900" cy="3041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Motor Driver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106800" y="2101875"/>
            <a:ext cx="4443000" cy="22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U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Bidirectional motor driver using H-bridge: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5865475" y="2738350"/>
            <a:ext cx="640800" cy="60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4">
            <a:alphaModFix/>
          </a:blip>
          <a:srcRect b="0" l="27019" r="30221" t="0"/>
          <a:stretch/>
        </p:blipFill>
        <p:spPr>
          <a:xfrm>
            <a:off x="130380" y="2550075"/>
            <a:ext cx="1903400" cy="14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5">
            <a:alphaModFix/>
          </a:blip>
          <a:srcRect b="0" l="6499" r="12966" t="0"/>
          <a:stretch/>
        </p:blipFill>
        <p:spPr>
          <a:xfrm>
            <a:off x="2370549" y="2550050"/>
            <a:ext cx="2037502" cy="14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4549800" y="2065600"/>
            <a:ext cx="4443000" cy="22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UcPeriod" startAt="2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Unidirectional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motor driver: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Shape 4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4675" y="2478876"/>
            <a:ext cx="1737575" cy="15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28050" y="1687450"/>
            <a:ext cx="9087900" cy="3041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Motor Driver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106800" y="2101875"/>
            <a:ext cx="4443000" cy="22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Both designed were tested on CF2’s MCU, however uni directional design was picked to be soldered on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perfboard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for implementation on MCU mainly for simplicity: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Additional connections with different JST connector were used to build the circuit on perfboard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5865475" y="2738350"/>
            <a:ext cx="640800" cy="60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525" y="2262800"/>
            <a:ext cx="1748288" cy="2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75" y="2670000"/>
            <a:ext cx="2110326" cy="19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6">
            <a:alphaModFix/>
          </a:blip>
          <a:srcRect b="0" l="0" r="6147" t="0"/>
          <a:stretch/>
        </p:blipFill>
        <p:spPr>
          <a:xfrm>
            <a:off x="383681" y="3440800"/>
            <a:ext cx="1824851" cy="14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 b="23164" l="0" r="60796" t="16666"/>
          <a:stretch/>
        </p:blipFill>
        <p:spPr>
          <a:xfrm rot="5400000">
            <a:off x="2784175" y="3382887"/>
            <a:ext cx="769147" cy="1574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Shape 496"/>
          <p:cNvCxnSpPr/>
          <p:nvPr/>
        </p:nvCxnSpPr>
        <p:spPr>
          <a:xfrm flipH="1">
            <a:off x="5700625" y="2252100"/>
            <a:ext cx="755400" cy="13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Shape 497"/>
          <p:cNvSpPr txBox="1"/>
          <p:nvPr/>
        </p:nvSpPr>
        <p:spPr>
          <a:xfrm>
            <a:off x="5652050" y="2041975"/>
            <a:ext cx="1748400" cy="160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ohm Resistor added here</a:t>
            </a:r>
            <a:endParaRPr sz="700"/>
          </a:p>
        </p:txBody>
      </p:sp>
      <p:sp>
        <p:nvSpPr>
          <p:cNvPr id="498" name="Shape 498"/>
          <p:cNvSpPr txBox="1"/>
          <p:nvPr/>
        </p:nvSpPr>
        <p:spPr>
          <a:xfrm>
            <a:off x="3002800" y="4780250"/>
            <a:ext cx="2412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Demo Link : </a:t>
            </a:r>
            <a:r>
              <a:rPr lang="en" sz="800" u="sng">
                <a:solidFill>
                  <a:schemeClr val="accent5"/>
                </a:solidFill>
                <a:hlinkClick r:id="rId8"/>
              </a:rPr>
              <a:t>https://youtu.be/xGmaOrivyys</a:t>
            </a:r>
            <a:endParaRPr sz="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Model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1 holder</a:t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032025"/>
            <a:ext cx="4303176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101" y="1718150"/>
            <a:ext cx="3994951" cy="3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Actual I</a:t>
            </a:r>
            <a:r>
              <a:rPr lang="en" sz="2800"/>
              <a:t>mplementation</a:t>
            </a:r>
            <a:r>
              <a:rPr lang="en" sz="2800"/>
              <a:t> Challenges </a:t>
            </a:r>
            <a:r>
              <a:rPr lang="en"/>
              <a:t> </a:t>
            </a:r>
            <a:endParaRPr/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Crazyflie interface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 to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PWM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Quadcopter Dynamics is hard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driver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32004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Researchers can look into our work if they have similar ideas as ours, we explored different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this hard control problem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better and execute the plans wiser,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started hacking the quadcopter in the first 5 weeks,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waiting for the math model to come out until 5th week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Underactuated Robotics is very math based, since it makes use of system’s dynamics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 of live demo</a:t>
            </a:r>
            <a:endParaRPr/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460950" y="19281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our work in each domain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Paper that shows our Math model -- Wilson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Computer that we can play with the simulation -- Lin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Motor research and possibly a simulation -- Angel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Actual implementation of the quadcopter -- Amir</a:t>
            </a:r>
            <a:endParaRPr/>
          </a:p>
        </p:txBody>
      </p:sp>
      <p:sp>
        <p:nvSpPr>
          <p:cNvPr id="521" name="Shape 5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https://www.bitcraze.io/2014/08/crazyflie-2-0-expansion-port/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https://store.bitcraze.io/collections/spare-parts/products/7-mm-dc-motor \break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https://www.micromo.com/technical-library/dc-motor-tutorials/motor-calculations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https://en.wikipedia.org/wiki/Armature_Controlled_DC_Motor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http://tutorial.math.lamar.edu/pdf/Laplace_Table.pdf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https://en.wikipedia.org/wiki/State-space_representation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http://ctms.engin.umich.edu/CTMS/index.php?aux=Home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http://www.ecircuitcenter.com/Circuits/dc_motor_model/DCmotor_model.htm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Model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Img 2 holder</a:t>
            </a:r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873275"/>
            <a:ext cx="4318243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25" y="1673450"/>
            <a:ext cx="4564501" cy="34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1293900" y="4863125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79575" y="3401275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equations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4592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could never know the </a:t>
            </a:r>
            <a:r>
              <a:rPr lang="en"/>
              <a:t>r</a:t>
            </a:r>
            <a:r>
              <a:rPr lang="en"/>
              <a:t>eaction force and torque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Angular acceleration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650" y="3071150"/>
            <a:ext cx="3687875" cy="6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111" y="3726775"/>
            <a:ext cx="3674968" cy="6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025" y="2353500"/>
            <a:ext cx="16383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775" y="4020450"/>
            <a:ext cx="21336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775" y="3658500"/>
            <a:ext cx="21336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1" type="body"/>
          </p:nvPr>
        </p:nvSpPr>
        <p:spPr>
          <a:xfrm>
            <a:off x="5184100" y="2580450"/>
            <a:ext cx="41499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Newton’s 2nd Law of Motion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State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state of the system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75" y="2344800"/>
            <a:ext cx="2704875" cy="2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025" y="1919078"/>
            <a:ext cx="4229525" cy="21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Variable: 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Yaw angle difference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Turn into Quaternion expression</a:t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102" y="944128"/>
            <a:ext cx="365825" cy="4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50" y="1919075"/>
            <a:ext cx="4291600" cy="3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50" y="2807049"/>
            <a:ext cx="4676399" cy="8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of equations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 equations, 8 unknows,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Should be able to  </a:t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48958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2242925"/>
            <a:ext cx="737772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375" y="351725"/>
            <a:ext cx="31922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600" y="25075"/>
            <a:ext cx="662200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00" y="2566775"/>
            <a:ext cx="44672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2500" y="3258900"/>
            <a:ext cx="3074476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5150" y="4093575"/>
            <a:ext cx="446426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